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7.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8.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0" r:id="rId3"/>
    <p:sldMasterId id="2147483705" r:id="rId4"/>
    <p:sldMasterId id="2147483720" r:id="rId5"/>
    <p:sldMasterId id="2147483735" r:id="rId6"/>
    <p:sldMasterId id="2147483750" r:id="rId7"/>
    <p:sldMasterId id="2147483762" r:id="rId8"/>
    <p:sldMasterId id="2147483774" r:id="rId9"/>
  </p:sldMasterIdLst>
  <p:notesMasterIdLst>
    <p:notesMasterId r:id="rId20"/>
  </p:notesMasterIdLst>
  <p:sldIdLst>
    <p:sldId id="257" r:id="rId10"/>
    <p:sldId id="260" r:id="rId11"/>
    <p:sldId id="266" r:id="rId12"/>
    <p:sldId id="258" r:id="rId13"/>
    <p:sldId id="259" r:id="rId14"/>
    <p:sldId id="261" r:id="rId15"/>
    <p:sldId id="262" r:id="rId16"/>
    <p:sldId id="263"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D8F48-EA95-4613-A03F-21C056D7D544}" type="datetimeFigureOut">
              <a:rPr lang="en-US" smtClean="0"/>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13EAA-ED5B-4E7C-9FF6-1AC7E3794E73}" type="slidenum">
              <a:rPr lang="en-US" smtClean="0"/>
              <a:t>‹#›</a:t>
            </a:fld>
            <a:endParaRPr lang="en-US"/>
          </a:p>
        </p:txBody>
      </p:sp>
    </p:spTree>
    <p:extLst>
      <p:ext uri="{BB962C8B-B14F-4D97-AF65-F5344CB8AC3E}">
        <p14:creationId xmlns:p14="http://schemas.microsoft.com/office/powerpoint/2010/main" val="3571429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A7F42-9D95-430F-99FA-52CEE28DF6F0}" type="slidenum">
              <a:rPr lang="en-US" altLang="en-US">
                <a:solidFill>
                  <a:prstClr val="black"/>
                </a:solidFill>
              </a:rPr>
              <a:pPr/>
              <a:t>1</a:t>
            </a:fld>
            <a:endParaRPr lang="en-US" altLang="en-US">
              <a:solidFill>
                <a:prstClr val="black"/>
              </a:solidFill>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Greece is the southeastern-most region on the European continent. It is defined by a series of mountains, surrounded on all sides except the north by water, and endowed with countless large and small islands. The Ionian and Aegean seas and the many deep bays and natural harbors along the coastlines allowed the Greeks to prosper in maritime commerce and to develop a culture which drew inspiration from many sources, both foreign and indigenous.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69B5D-00C1-47A1-956F-8B6A36267551}" type="slidenum">
              <a:rPr lang="en-US" altLang="en-US">
                <a:solidFill>
                  <a:prstClr val="black"/>
                </a:solidFill>
              </a:rPr>
              <a:pPr/>
              <a:t>3</a:t>
            </a:fld>
            <a:endParaRPr lang="en-US" altLang="en-US">
              <a:solidFill>
                <a:prstClr val="black"/>
              </a:solidFill>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8AECF-FC89-4420-BE74-E1C1A3AE4A7A}" type="slidenum">
              <a:rPr lang="en-US" altLang="en-US">
                <a:solidFill>
                  <a:prstClr val="black"/>
                </a:solidFill>
              </a:rPr>
              <a:pPr/>
              <a:t>4</a:t>
            </a:fld>
            <a:endParaRPr lang="en-US" altLang="en-US">
              <a:solidFill>
                <a:prstClr val="black"/>
              </a:solidFill>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a:t>The Mediterranean Sea moderates Greece´s climate, cooling the air in summer and providing warmth in the winter months. Summers are generally hot and dry. Winters are moderate and rainy in coastal regions and cold and snowy in mountainous areas.</a:t>
            </a:r>
            <a:br>
              <a:rPr lang="en-US" altLang="en-US"/>
            </a:b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A493E-BC93-4ADC-BB41-2BC960671813}" type="slidenum">
              <a:rPr lang="en-US" altLang="en-US"/>
              <a:pPr/>
              <a:t>5</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a:t>The mountains, which served as natural barriers and boundaries, dictated the political character of Greece. From early times the Greeks lived in independent communities isolated from one another by the landscape. Later these communities were organized into poleis or city-states. The mountains prevented large-scale farming and impelled the Greeks to look beyond their borders to new lands where fertile soil was more abundant.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11CDF6-1E4C-4947-B007-819088B46128}" type="slidenum">
              <a:rPr lang="en-US" altLang="en-US">
                <a:solidFill>
                  <a:prstClr val="black"/>
                </a:solidFill>
              </a:rPr>
              <a:pPr/>
              <a:t>9</a:t>
            </a:fld>
            <a:endParaRPr lang="en-US" altLang="en-US">
              <a:solidFill>
                <a:prstClr val="black"/>
              </a:solidFill>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C633C-513C-4D9E-8CA1-38B4D9BB1122}" type="slidenum">
              <a:rPr lang="en-US" altLang="en-US">
                <a:solidFill>
                  <a:prstClr val="black"/>
                </a:solidFill>
              </a:rPr>
              <a:pPr/>
              <a:t>10</a:t>
            </a:fld>
            <a:endParaRPr lang="en-US" altLang="en-US">
              <a:solidFill>
                <a:prstClr val="black"/>
              </a:solidFill>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7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164009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605B71A-57DF-4FAA-9AA8-1BD90E6CAD6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7556962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05F1DA1-839E-4BA2-97C4-D8AD89EEAC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9041532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7DE3F57-5E4B-4738-9A39-F35DCE3AA2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6079029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4708E36-687C-403E-AEE8-37860C05D9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6103536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5968DF-DB3F-4CA0-8D3F-333377F36A1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2199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D2F846-F2EB-466A-A606-5EFB436546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7972527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001D5B-220D-4162-BB9B-CF38DD51A0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283938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2D5086-B061-4B7D-B1FF-2E3FDA212C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3156986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164FE3-BBC3-4CFA-AF2C-4C6FE77CAA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843867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94C1BC-B4BA-4436-86A4-1552218BE97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357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4043213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71DB5C-749A-41FB-AD64-031DEB6619B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3874879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605B71A-57DF-4FAA-9AA8-1BD90E6CAD6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846394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05F1DA1-839E-4BA2-97C4-D8AD89EEAC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1007888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7DE3F57-5E4B-4738-9A39-F35DCE3AA2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0832245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4708E36-687C-403E-AEE8-37860C05D9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097028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5968DF-DB3F-4CA0-8D3F-333377F36A1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678019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D2F846-F2EB-466A-A606-5EFB436546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0200583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001D5B-220D-4162-BB9B-CF38DD51A0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00640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6623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0040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14561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038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758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1236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25196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9704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7383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22503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7290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88478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86680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1058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7527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80581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28657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28848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980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54772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985554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471498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0780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64876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97238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000820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914194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737638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640364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4019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55035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609708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67795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314547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147785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33916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25652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272808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62274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478216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1065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99694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84945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145457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479372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78827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71350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4190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653004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658220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139775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461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280501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613018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968693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895266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932384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323443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65467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59949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4881577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678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13341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012429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38864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08A89E-97D6-4BCB-9A19-AE9ED3C940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125169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F21705-8299-4642-B160-975FD3DA72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933869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F6CDA7-3D4F-40DF-890F-453E6A33C56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97428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EBE564-8BDE-4636-BD87-F84F8204DD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2954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199857-4E7C-4432-8098-B5F23FACB3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2991831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A4C7BC-54B6-4F5A-9E63-E40AD1F892A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268498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87ADB5F-17A6-4240-ADC1-5CD9EDD0726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806972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8512597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5660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9F88BF-4088-4EBD-A6FB-5B4D8A73314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77388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A9A7BC-82D0-4BAD-A5F1-69D47A2937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095731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44C572-B69C-471F-842B-BF31DFFF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8216496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01046A3-0E0E-4E95-805E-ABFFBEDA18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6070206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4829626-45DA-49B5-B471-80DC70BAE4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6998996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0D97D10-47FA-4451-B5BE-9C5612BA2F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1189654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2D5086-B061-4B7D-B1FF-2E3FDA212C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759270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164FE3-BBC3-4CFA-AF2C-4C6FE77CAA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538668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94C1BC-B4BA-4436-86A4-1552218BE97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35332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71DB5C-749A-41FB-AD64-031DEB6619B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1529610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605B71A-57DF-4FAA-9AA8-1BD90E6CAD6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0070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519356-4FD6-441B-92F1-B6B44C50973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5009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05F1DA1-839E-4BA2-97C4-D8AD89EEAC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126974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7DE3F57-5E4B-4738-9A39-F35DCE3AA2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928034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4708E36-687C-403E-AEE8-37860C05D9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9404292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5968DF-DB3F-4CA0-8D3F-333377F36A1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267816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D2F846-F2EB-466A-A606-5EFB436546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417493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001D5B-220D-4162-BB9B-CF38DD51A0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52402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2D5086-B061-4B7D-B1FF-2E3FDA212C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786666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164FE3-BBC3-4CFA-AF2C-4C6FE77CAA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564630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94C1BC-B4BA-4436-86A4-1552218BE97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917602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71DB5C-749A-41FB-AD64-031DEB6619B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415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jpe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image" Target="../media/image1.jpe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theme" Target="../theme/theme5.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6" Type="http://schemas.openxmlformats.org/officeDocument/2006/relationships/image" Target="../media/image1.jpeg"/><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theme" Target="../theme/theme6.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image" Target="../media/image2.png"/><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7.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image" Target="../media/image2.png"/><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8.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image" Target="../media/image2.png"/><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theme" Target="../theme/theme9.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4119155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51640368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47179267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418427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4569427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8AEF900-25A7-43F2-8E20-3D15B739C66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
        <p:nvSpPr>
          <p:cNvPr id="34823" name="Rectangle 7"/>
          <p:cNvSpPr>
            <a:spLocks noChangeArrowheads="1"/>
          </p:cNvSpPr>
          <p:nvPr/>
        </p:nvSpPr>
        <p:spPr bwMode="auto">
          <a:xfrm>
            <a:off x="0" y="0"/>
            <a:ext cx="9144000" cy="6858000"/>
          </a:xfrm>
          <a:prstGeom prst="rect">
            <a:avLst/>
          </a:prstGeom>
          <a:blipFill dpi="0" rotWithShape="1">
            <a:blip r:embed="rId16">
              <a:alphaModFix amt="19000"/>
            </a:blip>
            <a:srcRect/>
            <a:stretch>
              <a:fillRect/>
            </a:stretch>
          </a:blip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3285375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7FD424-6DA6-4E80-A28F-B05B7D980E44}"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2540631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7FD424-6DA6-4E80-A28F-B05B7D980E44}"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5698879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7FD424-6DA6-4E80-A28F-B05B7D980E44}"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668449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9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0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Map of Gree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9700"/>
            <a:ext cx="9144000" cy="6296025"/>
          </a:xfrm>
          <a:prstGeom prst="rect">
            <a:avLst/>
          </a:prstGeom>
          <a:noFill/>
          <a:extLst>
            <a:ext uri="{909E8E84-426E-40DD-AFC4-6F175D3DCCD1}">
              <a14:hiddenFill xmlns:a14="http://schemas.microsoft.com/office/drawing/2010/main">
                <a:solidFill>
                  <a:srgbClr val="FFFFFF"/>
                </a:solidFill>
              </a14:hiddenFill>
            </a:ext>
          </a:extLst>
        </p:spPr>
      </p:pic>
      <p:sp>
        <p:nvSpPr>
          <p:cNvPr id="14342" name="Text Box 6"/>
          <p:cNvSpPr txBox="1">
            <a:spLocks noChangeArrowheads="1"/>
          </p:cNvSpPr>
          <p:nvPr/>
        </p:nvSpPr>
        <p:spPr bwMode="auto">
          <a:xfrm>
            <a:off x="609600" y="56388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4343" name="Text Box 7"/>
          <p:cNvSpPr txBox="1">
            <a:spLocks noChangeArrowheads="1"/>
          </p:cNvSpPr>
          <p:nvPr/>
        </p:nvSpPr>
        <p:spPr bwMode="auto">
          <a:xfrm>
            <a:off x="381000" y="613410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30000"/>
              </a:spcBef>
              <a:spcAft>
                <a:spcPct val="0"/>
              </a:spcAft>
            </a:pPr>
            <a:r>
              <a:rPr lang="en-US" altLang="en-US">
                <a:solidFill>
                  <a:srgbClr val="000000"/>
                </a:solidFill>
              </a:rPr>
              <a:t>Located in southeastern Europe, Greece is defined by a series of mountains and surrounded on all sides except the north by water. </a:t>
            </a:r>
          </a:p>
        </p:txBody>
      </p:sp>
    </p:spTree>
    <p:extLst>
      <p:ext uri="{BB962C8B-B14F-4D97-AF65-F5344CB8AC3E}">
        <p14:creationId xmlns:p14="http://schemas.microsoft.com/office/powerpoint/2010/main" val="312858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cs typeface="Arial" charset="0"/>
              </a:defRPr>
            </a:lvl1pPr>
            <a:lvl2pPr algn="ctr">
              <a:defRPr sz="4400">
                <a:solidFill>
                  <a:schemeClr val="tx2"/>
                </a:solidFill>
                <a:latin typeface="Arial" charset="0"/>
                <a:cs typeface="Arial" charset="0"/>
              </a:defRPr>
            </a:lvl2pPr>
            <a:lvl3pPr algn="ctr">
              <a:defRPr sz="4400">
                <a:solidFill>
                  <a:schemeClr val="tx2"/>
                </a:solidFill>
                <a:latin typeface="Arial" charset="0"/>
                <a:cs typeface="Arial" charset="0"/>
              </a:defRPr>
            </a:lvl3pPr>
            <a:lvl4pPr algn="ctr">
              <a:defRPr sz="4400">
                <a:solidFill>
                  <a:schemeClr val="tx2"/>
                </a:solidFill>
                <a:latin typeface="Arial" charset="0"/>
                <a:cs typeface="Arial" charset="0"/>
              </a:defRPr>
            </a:lvl4pPr>
            <a:lvl5pPr algn="ctr">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pPr fontAlgn="base">
              <a:spcBef>
                <a:spcPct val="0"/>
              </a:spcBef>
              <a:spcAft>
                <a:spcPct val="0"/>
              </a:spcAft>
            </a:pPr>
            <a:r>
              <a:rPr lang="en-US" altLang="en-US">
                <a:solidFill>
                  <a:srgbClr val="000000"/>
                </a:solidFill>
              </a:rPr>
              <a:t>Impact of Geography</a:t>
            </a:r>
          </a:p>
        </p:txBody>
      </p:sp>
      <p:sp>
        <p:nvSpPr>
          <p:cNvPr id="23557" name="Rectangle 5"/>
          <p:cNvSpPr>
            <a:spLocks noChangeArrowheads="1"/>
          </p:cNvSpPr>
          <p:nvPr/>
        </p:nvSpPr>
        <p:spPr bwMode="auto">
          <a:xfrm>
            <a:off x="457200" y="1600200"/>
            <a:ext cx="4038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cs typeface="Arial" charset="0"/>
              </a:defRPr>
            </a:lvl1pPr>
            <a:lvl2pPr marL="742950" indent="-285750">
              <a:spcBef>
                <a:spcPct val="20000"/>
              </a:spcBef>
              <a:buChar char="–"/>
              <a:defRPr sz="2400">
                <a:solidFill>
                  <a:schemeClr val="tx1"/>
                </a:solidFill>
                <a:latin typeface="Arial" charset="0"/>
                <a:cs typeface="Arial" charset="0"/>
              </a:defRPr>
            </a:lvl2pPr>
            <a:lvl3pPr marL="1143000" indent="-228600">
              <a:spcBef>
                <a:spcPct val="20000"/>
              </a:spcBef>
              <a:buChar char="•"/>
              <a:defRPr sz="2000">
                <a:solidFill>
                  <a:schemeClr val="tx1"/>
                </a:solidFill>
                <a:latin typeface="Arial" charset="0"/>
                <a:cs typeface="Arial" charset="0"/>
              </a:defRPr>
            </a:lvl3pPr>
            <a:lvl4pPr marL="1600200" indent="-228600">
              <a:spcBef>
                <a:spcPct val="20000"/>
              </a:spcBef>
              <a:buChar char="–"/>
              <a:defRPr>
                <a:solidFill>
                  <a:schemeClr val="tx1"/>
                </a:solidFill>
                <a:latin typeface="Arial" charset="0"/>
                <a:cs typeface="Arial" charset="0"/>
              </a:defRPr>
            </a:lvl4pPr>
            <a:lvl5pPr marL="2057400" indent="-228600">
              <a:spcBef>
                <a:spcPct val="20000"/>
              </a:spcBef>
              <a:buChar char="»"/>
              <a:defRPr>
                <a:solidFill>
                  <a:schemeClr val="tx1"/>
                </a:solidFill>
                <a:latin typeface="Arial" charset="0"/>
                <a:cs typeface="Arial" charset="0"/>
              </a:defRPr>
            </a:lvl5pPr>
            <a:lvl6pPr marL="2514600" indent="-228600" fontAlgn="base">
              <a:spcBef>
                <a:spcPct val="20000"/>
              </a:spcBef>
              <a:spcAft>
                <a:spcPct val="0"/>
              </a:spcAft>
              <a:buChar char="»"/>
              <a:defRPr>
                <a:solidFill>
                  <a:schemeClr val="tx1"/>
                </a:solidFill>
                <a:latin typeface="Arial" charset="0"/>
                <a:cs typeface="Arial" charset="0"/>
              </a:defRPr>
            </a:lvl6pPr>
            <a:lvl7pPr marL="2971800" indent="-228600" fontAlgn="base">
              <a:spcBef>
                <a:spcPct val="20000"/>
              </a:spcBef>
              <a:spcAft>
                <a:spcPct val="0"/>
              </a:spcAft>
              <a:buChar char="»"/>
              <a:defRPr>
                <a:solidFill>
                  <a:schemeClr val="tx1"/>
                </a:solidFill>
                <a:latin typeface="Arial" charset="0"/>
                <a:cs typeface="Arial" charset="0"/>
              </a:defRPr>
            </a:lvl7pPr>
            <a:lvl8pPr marL="3429000" indent="-228600" fontAlgn="base">
              <a:spcBef>
                <a:spcPct val="20000"/>
              </a:spcBef>
              <a:spcAft>
                <a:spcPct val="0"/>
              </a:spcAft>
              <a:buChar char="»"/>
              <a:defRPr>
                <a:solidFill>
                  <a:schemeClr val="tx1"/>
                </a:solidFill>
                <a:latin typeface="Arial" charset="0"/>
                <a:cs typeface="Arial" charset="0"/>
              </a:defRPr>
            </a:lvl8pPr>
            <a:lvl9pPr marL="3886200" indent="-228600" fontAlgn="base">
              <a:spcBef>
                <a:spcPct val="20000"/>
              </a:spcBef>
              <a:spcAft>
                <a:spcPct val="0"/>
              </a:spcAft>
              <a:buChar char="»"/>
              <a:defRPr>
                <a:solidFill>
                  <a:schemeClr val="tx1"/>
                </a:solidFill>
                <a:latin typeface="Arial" charset="0"/>
                <a:cs typeface="Arial" charset="0"/>
              </a:defRPr>
            </a:lvl9pPr>
          </a:lstStyle>
          <a:p>
            <a:pPr fontAlgn="base">
              <a:spcAft>
                <a:spcPct val="0"/>
              </a:spcAft>
              <a:buFontTx/>
              <a:buNone/>
            </a:pPr>
            <a:endParaRPr lang="en-US" altLang="en-US">
              <a:solidFill>
                <a:srgbClr val="000000"/>
              </a:solidFill>
            </a:endParaRPr>
          </a:p>
          <a:p>
            <a:pPr fontAlgn="base">
              <a:spcAft>
                <a:spcPct val="0"/>
              </a:spcAft>
            </a:pPr>
            <a:r>
              <a:rPr lang="en-US" altLang="en-US">
                <a:solidFill>
                  <a:srgbClr val="000000"/>
                </a:solidFill>
              </a:rPr>
              <a:t>Protection</a:t>
            </a:r>
          </a:p>
          <a:p>
            <a:pPr fontAlgn="base">
              <a:spcAft>
                <a:spcPct val="0"/>
              </a:spcAft>
            </a:pPr>
            <a:r>
              <a:rPr lang="en-US" altLang="en-US">
                <a:solidFill>
                  <a:srgbClr val="000000"/>
                </a:solidFill>
              </a:rPr>
              <a:t>Easy to trade</a:t>
            </a:r>
          </a:p>
          <a:p>
            <a:pPr fontAlgn="base">
              <a:spcAft>
                <a:spcPct val="0"/>
              </a:spcAft>
            </a:pPr>
            <a:r>
              <a:rPr lang="en-US" altLang="en-US">
                <a:solidFill>
                  <a:srgbClr val="000000"/>
                </a:solidFill>
              </a:rPr>
              <a:t>Solid fishing industry</a:t>
            </a:r>
          </a:p>
          <a:p>
            <a:pPr fontAlgn="base">
              <a:spcAft>
                <a:spcPct val="0"/>
              </a:spcAft>
            </a:pPr>
            <a:r>
              <a:rPr lang="en-US" altLang="en-US">
                <a:solidFill>
                  <a:srgbClr val="000000"/>
                </a:solidFill>
              </a:rPr>
              <a:t>Specialized crops- grapes, olives, etc.</a:t>
            </a:r>
          </a:p>
          <a:p>
            <a:pPr fontAlgn="base">
              <a:spcAft>
                <a:spcPct val="0"/>
              </a:spcAft>
            </a:pPr>
            <a:r>
              <a:rPr lang="en-US" altLang="en-US">
                <a:solidFill>
                  <a:srgbClr val="000000"/>
                </a:solidFill>
              </a:rPr>
              <a:t>Excellent for sailing</a:t>
            </a:r>
          </a:p>
        </p:txBody>
      </p:sp>
      <p:sp>
        <p:nvSpPr>
          <p:cNvPr id="23558" name="Rectangle 6"/>
          <p:cNvSpPr>
            <a:spLocks noChangeArrowheads="1"/>
          </p:cNvSpPr>
          <p:nvPr/>
        </p:nvSpPr>
        <p:spPr bwMode="auto">
          <a:xfrm>
            <a:off x="4648200" y="1600200"/>
            <a:ext cx="4038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charset="0"/>
                <a:cs typeface="Arial" charset="0"/>
              </a:defRPr>
            </a:lvl1pPr>
            <a:lvl2pPr marL="742950" indent="-285750">
              <a:spcBef>
                <a:spcPct val="20000"/>
              </a:spcBef>
              <a:buChar char="–"/>
              <a:defRPr sz="2400">
                <a:solidFill>
                  <a:schemeClr val="tx1"/>
                </a:solidFill>
                <a:latin typeface="Arial" charset="0"/>
                <a:cs typeface="Arial" charset="0"/>
              </a:defRPr>
            </a:lvl2pPr>
            <a:lvl3pPr marL="1143000" indent="-228600">
              <a:spcBef>
                <a:spcPct val="20000"/>
              </a:spcBef>
              <a:buChar char="•"/>
              <a:defRPr sz="2000">
                <a:solidFill>
                  <a:schemeClr val="tx1"/>
                </a:solidFill>
                <a:latin typeface="Arial" charset="0"/>
                <a:cs typeface="Arial" charset="0"/>
              </a:defRPr>
            </a:lvl3pPr>
            <a:lvl4pPr marL="1600200" indent="-228600">
              <a:spcBef>
                <a:spcPct val="20000"/>
              </a:spcBef>
              <a:buChar char="–"/>
              <a:defRPr>
                <a:solidFill>
                  <a:schemeClr val="tx1"/>
                </a:solidFill>
                <a:latin typeface="Arial" charset="0"/>
                <a:cs typeface="Arial" charset="0"/>
              </a:defRPr>
            </a:lvl4pPr>
            <a:lvl5pPr marL="2057400" indent="-228600">
              <a:spcBef>
                <a:spcPct val="20000"/>
              </a:spcBef>
              <a:buChar char="»"/>
              <a:defRPr>
                <a:solidFill>
                  <a:schemeClr val="tx1"/>
                </a:solidFill>
                <a:latin typeface="Arial" charset="0"/>
                <a:cs typeface="Arial" charset="0"/>
              </a:defRPr>
            </a:lvl5pPr>
            <a:lvl6pPr marL="2514600" indent="-228600" fontAlgn="base">
              <a:spcBef>
                <a:spcPct val="20000"/>
              </a:spcBef>
              <a:spcAft>
                <a:spcPct val="0"/>
              </a:spcAft>
              <a:buChar char="»"/>
              <a:defRPr>
                <a:solidFill>
                  <a:schemeClr val="tx1"/>
                </a:solidFill>
                <a:latin typeface="Arial" charset="0"/>
                <a:cs typeface="Arial" charset="0"/>
              </a:defRPr>
            </a:lvl6pPr>
            <a:lvl7pPr marL="2971800" indent="-228600" fontAlgn="base">
              <a:spcBef>
                <a:spcPct val="20000"/>
              </a:spcBef>
              <a:spcAft>
                <a:spcPct val="0"/>
              </a:spcAft>
              <a:buChar char="»"/>
              <a:defRPr>
                <a:solidFill>
                  <a:schemeClr val="tx1"/>
                </a:solidFill>
                <a:latin typeface="Arial" charset="0"/>
                <a:cs typeface="Arial" charset="0"/>
              </a:defRPr>
            </a:lvl7pPr>
            <a:lvl8pPr marL="3429000" indent="-228600" fontAlgn="base">
              <a:spcBef>
                <a:spcPct val="20000"/>
              </a:spcBef>
              <a:spcAft>
                <a:spcPct val="0"/>
              </a:spcAft>
              <a:buChar char="»"/>
              <a:defRPr>
                <a:solidFill>
                  <a:schemeClr val="tx1"/>
                </a:solidFill>
                <a:latin typeface="Arial" charset="0"/>
                <a:cs typeface="Arial" charset="0"/>
              </a:defRPr>
            </a:lvl8pPr>
            <a:lvl9pPr marL="3886200" indent="-228600" fontAlgn="base">
              <a:spcBef>
                <a:spcPct val="20000"/>
              </a:spcBef>
              <a:spcAft>
                <a:spcPct val="0"/>
              </a:spcAft>
              <a:buChar char="»"/>
              <a:defRPr>
                <a:solidFill>
                  <a:schemeClr val="tx1"/>
                </a:solidFill>
                <a:latin typeface="Arial" charset="0"/>
                <a:cs typeface="Arial" charset="0"/>
              </a:defRPr>
            </a:lvl9pPr>
          </a:lstStyle>
          <a:p>
            <a:pPr fontAlgn="base">
              <a:spcAft>
                <a:spcPct val="0"/>
              </a:spcAft>
            </a:pPr>
            <a:endParaRPr lang="en-US" altLang="en-US">
              <a:solidFill>
                <a:srgbClr val="000000"/>
              </a:solidFill>
            </a:endParaRPr>
          </a:p>
          <a:p>
            <a:pPr fontAlgn="base">
              <a:spcAft>
                <a:spcPct val="0"/>
              </a:spcAft>
            </a:pPr>
            <a:r>
              <a:rPr lang="en-US" altLang="en-US">
                <a:solidFill>
                  <a:srgbClr val="000000"/>
                </a:solidFill>
              </a:rPr>
              <a:t>Difficult for agriculture</a:t>
            </a:r>
          </a:p>
          <a:p>
            <a:pPr fontAlgn="base">
              <a:spcAft>
                <a:spcPct val="0"/>
              </a:spcAft>
            </a:pPr>
            <a:r>
              <a:rPr lang="en-US" altLang="en-US">
                <a:solidFill>
                  <a:srgbClr val="000000"/>
                </a:solidFill>
              </a:rPr>
              <a:t>Tough to travel across land</a:t>
            </a:r>
          </a:p>
          <a:p>
            <a:pPr fontAlgn="base">
              <a:spcAft>
                <a:spcPct val="0"/>
              </a:spcAft>
            </a:pPr>
            <a:r>
              <a:rPr lang="en-US" altLang="en-US">
                <a:solidFill>
                  <a:srgbClr val="000000"/>
                </a:solidFill>
              </a:rPr>
              <a:t>Inconsistent climate</a:t>
            </a:r>
          </a:p>
          <a:p>
            <a:pPr fontAlgn="base">
              <a:spcAft>
                <a:spcPct val="0"/>
              </a:spcAft>
            </a:pPr>
            <a:r>
              <a:rPr lang="en-US" altLang="en-US">
                <a:solidFill>
                  <a:srgbClr val="000000"/>
                </a:solidFill>
              </a:rPr>
              <a:t>Very spread out</a:t>
            </a:r>
          </a:p>
          <a:p>
            <a:pPr fontAlgn="base">
              <a:spcAft>
                <a:spcPct val="0"/>
              </a:spcAft>
            </a:pPr>
            <a:r>
              <a:rPr lang="en-US" altLang="en-US">
                <a:solidFill>
                  <a:srgbClr val="000000"/>
                </a:solidFill>
              </a:rPr>
              <a:t>Few rivers</a:t>
            </a:r>
          </a:p>
        </p:txBody>
      </p:sp>
      <p:sp>
        <p:nvSpPr>
          <p:cNvPr id="23559" name="WordArt 7"/>
          <p:cNvSpPr>
            <a:spLocks noChangeArrowheads="1" noChangeShapeType="1" noTextEdit="1"/>
          </p:cNvSpPr>
          <p:nvPr/>
        </p:nvSpPr>
        <p:spPr bwMode="auto">
          <a:xfrm>
            <a:off x="381000" y="1447800"/>
            <a:ext cx="2590800" cy="6477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Advantages</a:t>
            </a:r>
          </a:p>
        </p:txBody>
      </p:sp>
      <p:sp>
        <p:nvSpPr>
          <p:cNvPr id="23560" name="WordArt 8"/>
          <p:cNvSpPr>
            <a:spLocks noChangeArrowheads="1" noChangeShapeType="1" noTextEdit="1"/>
          </p:cNvSpPr>
          <p:nvPr/>
        </p:nvSpPr>
        <p:spPr bwMode="auto">
          <a:xfrm>
            <a:off x="4495800" y="1447800"/>
            <a:ext cx="3810000" cy="7239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Disadvantages</a:t>
            </a:r>
          </a:p>
        </p:txBody>
      </p:sp>
    </p:spTree>
    <p:extLst>
      <p:ext uri="{BB962C8B-B14F-4D97-AF65-F5344CB8AC3E}">
        <p14:creationId xmlns:p14="http://schemas.microsoft.com/office/powerpoint/2010/main" val="4110965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296988" y="3575050"/>
            <a:ext cx="6343650" cy="4062413"/>
          </a:xfrm>
        </p:spPr>
        <p:txBody>
          <a:bodyPr/>
          <a:lstStyle/>
          <a:p>
            <a:r>
              <a:rPr lang="en-US" altLang="en-US" sz="1800"/>
              <a:t>Numerous </a:t>
            </a:r>
            <a:r>
              <a:rPr lang="en-US" altLang="en-US" sz="1800" b="1">
                <a:solidFill>
                  <a:schemeClr val="hlink"/>
                </a:solidFill>
              </a:rPr>
              <a:t>MOUNTAIN RANGES</a:t>
            </a:r>
            <a:r>
              <a:rPr lang="en-US" altLang="en-US" sz="1800"/>
              <a:t>, which crisscross the peninsula, hampered internal communications and led to the development of independent city-states.</a:t>
            </a:r>
          </a:p>
          <a:p>
            <a:r>
              <a:rPr lang="en-US" altLang="en-US" sz="1800"/>
              <a:t>Numerous </a:t>
            </a:r>
            <a:r>
              <a:rPr lang="en-US" altLang="en-US" sz="1800" b="1">
                <a:solidFill>
                  <a:schemeClr val="hlink"/>
                </a:solidFill>
              </a:rPr>
              <a:t>ISLANDS</a:t>
            </a:r>
            <a:r>
              <a:rPr lang="en-US" altLang="en-US" sz="1800"/>
              <a:t> and the indented coastlines of the Greek peninsula and of Asia Minor stimulated a seagoing trade. </a:t>
            </a:r>
          </a:p>
          <a:p>
            <a:r>
              <a:rPr lang="en-US" altLang="en-US" sz="1800"/>
              <a:t>The </a:t>
            </a:r>
            <a:r>
              <a:rPr lang="en-US" altLang="en-US" sz="1800" b="1">
                <a:solidFill>
                  <a:schemeClr val="hlink"/>
                </a:solidFill>
              </a:rPr>
              <a:t>ROCKY SOIL</a:t>
            </a:r>
            <a:r>
              <a:rPr lang="en-US" altLang="en-US" sz="1800"/>
              <a:t> and limited natural resources encouraged the Greeks to establish colonies abroad.</a:t>
            </a:r>
          </a:p>
          <a:p>
            <a:pPr>
              <a:buFontTx/>
              <a:buNone/>
            </a:pPr>
            <a:endParaRPr lang="en-US" altLang="en-US"/>
          </a:p>
          <a:p>
            <a:endParaRPr lang="en-US" altLang="en-US"/>
          </a:p>
          <a:p>
            <a:endParaRPr lang="en-US" altLang="en-US"/>
          </a:p>
        </p:txBody>
      </p:sp>
      <p:pic>
        <p:nvPicPr>
          <p:cNvPr id="124935" name="Picture 7" descr="rocky greec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575" y="827088"/>
            <a:ext cx="377190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124934" name="Picture 6" descr="mtn in gree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388" y="231775"/>
            <a:ext cx="164782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24941" name="Picture 13" descr="greek mountai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8063" y="349250"/>
            <a:ext cx="2155825" cy="290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23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5" name="Rectangle 5"/>
          <p:cNvSpPr>
            <a:spLocks noGrp="1" noChangeArrowheads="1"/>
          </p:cNvSpPr>
          <p:nvPr>
            <p:ph type="title"/>
          </p:nvPr>
        </p:nvSpPr>
        <p:spPr>
          <a:xfrm>
            <a:off x="457200" y="228600"/>
            <a:ext cx="8229600" cy="1143000"/>
          </a:xfrm>
          <a:noFill/>
          <a:ln/>
        </p:spPr>
        <p:txBody>
          <a:bodyPr/>
          <a:lstStyle/>
          <a:p>
            <a:r>
              <a:rPr lang="en-US" altLang="en-US"/>
              <a:t>Role of bodies of water</a:t>
            </a:r>
          </a:p>
        </p:txBody>
      </p:sp>
      <p:sp>
        <p:nvSpPr>
          <p:cNvPr id="25606" name="Rectangle 6"/>
          <p:cNvSpPr>
            <a:spLocks noGrp="1" noChangeArrowheads="1"/>
          </p:cNvSpPr>
          <p:nvPr>
            <p:ph type="body" idx="1"/>
          </p:nvPr>
        </p:nvSpPr>
        <p:spPr>
          <a:xfrm>
            <a:off x="457200" y="1600200"/>
            <a:ext cx="8229600" cy="4495800"/>
          </a:xfrm>
          <a:noFill/>
          <a:ln/>
        </p:spPr>
        <p:txBody>
          <a:bodyPr/>
          <a:lstStyle/>
          <a:p>
            <a:r>
              <a:rPr lang="en-US" altLang="en-US" b="1"/>
              <a:t>Main source of food through fishing industry</a:t>
            </a:r>
          </a:p>
          <a:p>
            <a:r>
              <a:rPr lang="en-US" altLang="en-US" b="1"/>
              <a:t>Most important routes for trade and travel will be the seas</a:t>
            </a:r>
          </a:p>
          <a:p>
            <a:r>
              <a:rPr lang="en-US" altLang="en-US" b="1"/>
              <a:t>Military will depend on sailing the seas to expand the Greek empire</a:t>
            </a:r>
          </a:p>
          <a:p>
            <a:r>
              <a:rPr lang="en-US" altLang="en-US" b="1"/>
              <a:t>Communication</a:t>
            </a:r>
          </a:p>
          <a:p>
            <a:endParaRPr lang="en-US" altLang="en-US" b="1"/>
          </a:p>
        </p:txBody>
      </p:sp>
    </p:spTree>
    <p:extLst>
      <p:ext uri="{BB962C8B-B14F-4D97-AF65-F5344CB8AC3E}">
        <p14:creationId xmlns:p14="http://schemas.microsoft.com/office/powerpoint/2010/main" val="305159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rhodesbea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7325"/>
            <a:ext cx="9677400" cy="7177088"/>
          </a:xfrm>
          <a:prstGeom prst="rect">
            <a:avLst/>
          </a:prstGeom>
          <a:noFill/>
          <a:extLst>
            <a:ext uri="{909E8E84-426E-40DD-AFC4-6F175D3DCCD1}">
              <a14:hiddenFill xmlns:a14="http://schemas.microsoft.com/office/drawing/2010/main">
                <a:solidFill>
                  <a:srgbClr val="FFFFFF"/>
                </a:solidFill>
              </a14:hiddenFill>
            </a:ext>
          </a:extLst>
        </p:spPr>
      </p:pic>
      <p:sp>
        <p:nvSpPr>
          <p:cNvPr id="7173" name="Text Box 5"/>
          <p:cNvSpPr txBox="1">
            <a:spLocks noChangeArrowheads="1"/>
          </p:cNvSpPr>
          <p:nvPr/>
        </p:nvSpPr>
        <p:spPr bwMode="auto">
          <a:xfrm>
            <a:off x="838200" y="1524000"/>
            <a:ext cx="2971800"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30000"/>
              </a:spcBef>
              <a:spcAft>
                <a:spcPct val="0"/>
              </a:spcAft>
            </a:pPr>
            <a:r>
              <a:rPr lang="en-US" altLang="en-US">
                <a:solidFill>
                  <a:srgbClr val="FFFFFF"/>
                </a:solidFill>
              </a:rPr>
              <a:t>The Mediterranean Sea moderates Greece's climate, cooling the air in summer and providing warmth in the winter months. Summers are generally hot and dry. Winters are moderate and rainy in coastal regions and cold and snowy in mountainous areas.</a:t>
            </a:r>
            <a:br>
              <a:rPr lang="en-US" altLang="en-US">
                <a:solidFill>
                  <a:srgbClr val="FFFFFF"/>
                </a:solidFill>
              </a:rPr>
            </a:br>
            <a:endParaRPr lang="en-US" altLang="en-US">
              <a:solidFill>
                <a:srgbClr val="FFFFFF"/>
              </a:solidFill>
            </a:endParaRPr>
          </a:p>
          <a:p>
            <a:pPr fontAlgn="base">
              <a:spcBef>
                <a:spcPct val="50000"/>
              </a:spcBef>
              <a:spcAft>
                <a:spcPct val="0"/>
              </a:spcAft>
            </a:pPr>
            <a:endParaRPr lang="en-US" altLang="en-US">
              <a:solidFill>
                <a:srgbClr val="000000"/>
              </a:solidFill>
            </a:endParaRPr>
          </a:p>
        </p:txBody>
      </p:sp>
    </p:spTree>
    <p:extLst>
      <p:ext uri="{BB962C8B-B14F-4D97-AF65-F5344CB8AC3E}">
        <p14:creationId xmlns:p14="http://schemas.microsoft.com/office/powerpoint/2010/main" val="2167088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descr="halai"/>
          <p:cNvPicPr>
            <a:picLocks noChangeAspect="1" noChangeArrowheads="1"/>
          </p:cNvPicPr>
          <p:nvPr/>
        </p:nvPicPr>
        <p:blipFill>
          <a:blip r:embed="rId3">
            <a:extLst>
              <a:ext uri="{28A0092B-C50C-407E-A947-70E740481C1C}">
                <a14:useLocalDpi xmlns:a14="http://schemas.microsoft.com/office/drawing/2010/main" val="0"/>
              </a:ext>
            </a:extLst>
          </a:blip>
          <a:srcRect b="10197"/>
          <a:stretch>
            <a:fillRect/>
          </a:stretch>
        </p:blipFill>
        <p:spPr bwMode="auto">
          <a:xfrm>
            <a:off x="0" y="85725"/>
            <a:ext cx="9144000" cy="6081713"/>
          </a:xfrm>
          <a:prstGeom prst="rect">
            <a:avLst/>
          </a:prstGeom>
          <a:noFill/>
          <a:extLst>
            <a:ext uri="{909E8E84-426E-40DD-AFC4-6F175D3DCCD1}">
              <a14:hiddenFill xmlns:a14="http://schemas.microsoft.com/office/drawing/2010/main">
                <a:solidFill>
                  <a:srgbClr val="FFFFFF"/>
                </a:solidFill>
              </a14:hiddenFill>
            </a:ext>
          </a:extLst>
        </p:spPr>
      </p:pic>
      <p:sp>
        <p:nvSpPr>
          <p:cNvPr id="6153" name="Text Box 9"/>
          <p:cNvSpPr txBox="1">
            <a:spLocks noChangeArrowheads="1"/>
          </p:cNvSpPr>
          <p:nvPr/>
        </p:nvSpPr>
        <p:spPr bwMode="auto">
          <a:xfrm>
            <a:off x="638175" y="6291263"/>
            <a:ext cx="7416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Geographic factors played an important role in Greek history.</a:t>
            </a:r>
          </a:p>
        </p:txBody>
      </p:sp>
    </p:spTree>
    <p:extLst>
      <p:ext uri="{BB962C8B-B14F-4D97-AF65-F5344CB8AC3E}">
        <p14:creationId xmlns:p14="http://schemas.microsoft.com/office/powerpoint/2010/main" val="1971326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04850" y="463550"/>
            <a:ext cx="7693025" cy="5772150"/>
          </a:xfrm>
        </p:spPr>
        <p:txBody>
          <a:bodyPr/>
          <a:lstStyle/>
          <a:p>
            <a:pPr algn="l"/>
            <a:r>
              <a:rPr lang="en-US" altLang="en-US" sz="1800"/>
              <a:t/>
            </a:r>
            <a:br>
              <a:rPr lang="en-US" altLang="en-US" sz="1800"/>
            </a:br>
            <a:r>
              <a:rPr lang="en-US" altLang="en-US" sz="1800" b="1">
                <a:solidFill>
                  <a:schemeClr val="hlink"/>
                </a:solidFill>
              </a:rPr>
              <a:t>ECONOMIC CONDITIONS</a:t>
            </a:r>
            <a:r>
              <a:rPr lang="en-US" altLang="en-US" sz="1800"/>
              <a:t> were those of a simple,</a:t>
            </a:r>
            <a:br>
              <a:rPr lang="en-US" altLang="en-US" sz="1800"/>
            </a:br>
            <a:r>
              <a:rPr lang="en-US" altLang="en-US" sz="1800"/>
              <a:t> self-sufficient agricultural system.</a:t>
            </a:r>
            <a:br>
              <a:rPr lang="en-US" altLang="en-US" sz="1800"/>
            </a:br>
            <a:r>
              <a:rPr lang="en-US" altLang="en-US" sz="1800"/>
              <a:t/>
            </a:r>
            <a:br>
              <a:rPr lang="en-US" altLang="en-US" sz="1800"/>
            </a:br>
            <a:r>
              <a:rPr lang="en-US" altLang="en-US" sz="1800" b="1">
                <a:solidFill>
                  <a:schemeClr val="hlink"/>
                </a:solidFill>
              </a:rPr>
              <a:t>CROPS:</a:t>
            </a:r>
            <a:r>
              <a:rPr lang="en-US" altLang="en-US" sz="1800"/>
              <a:t> The Greeks used </a:t>
            </a:r>
            <a:r>
              <a:rPr lang="en-US" altLang="en-US" sz="1800" b="1">
                <a:solidFill>
                  <a:schemeClr val="hlink"/>
                </a:solidFill>
              </a:rPr>
              <a:t>OLIVES</a:t>
            </a:r>
            <a:r>
              <a:rPr lang="en-US" altLang="en-US" sz="1800"/>
              <a:t> for eating and</a:t>
            </a:r>
            <a:br>
              <a:rPr lang="en-US" altLang="en-US" sz="1800"/>
            </a:br>
            <a:r>
              <a:rPr lang="en-US" altLang="en-US" sz="1800"/>
              <a:t> to make olive oil, used for cooking and as a lubricant. </a:t>
            </a:r>
            <a:br>
              <a:rPr lang="en-US" altLang="en-US" sz="1800"/>
            </a:br>
            <a:r>
              <a:rPr lang="en-US" altLang="en-US" sz="1800"/>
              <a:t/>
            </a:r>
            <a:br>
              <a:rPr lang="en-US" altLang="en-US" sz="1800"/>
            </a:br>
            <a:r>
              <a:rPr lang="en-US" altLang="en-US" sz="1800"/>
              <a:t>They made wine from </a:t>
            </a:r>
            <a:r>
              <a:rPr lang="en-US" altLang="en-US" sz="1800" b="1">
                <a:solidFill>
                  <a:schemeClr val="hlink"/>
                </a:solidFill>
              </a:rPr>
              <a:t>GRAPES</a:t>
            </a:r>
            <a:r>
              <a:rPr lang="en-US" altLang="en-US" sz="1800"/>
              <a:t>.  The common drink of everyone was a mixture of wine and water.  Even children drank it. Dionysius, the mythological god of the vine, oversaw and blessed everything having to do with growing grapes and making wine. </a:t>
            </a:r>
            <a:br>
              <a:rPr lang="en-US" altLang="en-US" sz="1800"/>
            </a:br>
            <a:r>
              <a:rPr lang="en-US" altLang="en-US" sz="1800"/>
              <a:t/>
            </a:r>
            <a:br>
              <a:rPr lang="en-US" altLang="en-US" sz="1800"/>
            </a:br>
            <a:r>
              <a:rPr lang="en-US" altLang="en-US" sz="1800" b="1">
                <a:solidFill>
                  <a:schemeClr val="hlink"/>
                </a:solidFill>
              </a:rPr>
              <a:t>BARLEY</a:t>
            </a:r>
            <a:r>
              <a:rPr lang="en-US" altLang="en-US" sz="1800"/>
              <a:t> was used to make bread and was a staple</a:t>
            </a:r>
            <a:br>
              <a:rPr lang="en-US" altLang="en-US" sz="1800"/>
            </a:br>
            <a:r>
              <a:rPr lang="en-US" altLang="en-US" sz="1800"/>
              <a:t> part of the Greek diet.  Demeter was the mythological</a:t>
            </a:r>
            <a:br>
              <a:rPr lang="en-US" altLang="en-US" sz="1800"/>
            </a:br>
            <a:r>
              <a:rPr lang="en-US" altLang="en-US" sz="1800"/>
              <a:t> goddess of grain. </a:t>
            </a:r>
            <a:br>
              <a:rPr lang="en-US" altLang="en-US" sz="1800"/>
            </a:br>
            <a:r>
              <a:rPr lang="en-US" altLang="en-US" sz="1800"/>
              <a:t>  </a:t>
            </a:r>
            <a:br>
              <a:rPr lang="en-US" altLang="en-US" sz="1800"/>
            </a:br>
            <a:r>
              <a:rPr lang="en-US" altLang="en-US" sz="1800" b="1">
                <a:solidFill>
                  <a:schemeClr val="hlink"/>
                </a:solidFill>
              </a:rPr>
              <a:t>LIVESTOCK:</a:t>
            </a:r>
            <a:r>
              <a:rPr lang="en-US" altLang="en-US" sz="1800"/>
              <a:t> The ancient Greeks kept </a:t>
            </a:r>
            <a:r>
              <a:rPr lang="en-US" altLang="en-US" sz="1800" b="1">
                <a:solidFill>
                  <a:schemeClr val="hlink"/>
                </a:solidFill>
              </a:rPr>
              <a:t>CHICKENS,</a:t>
            </a:r>
            <a:br>
              <a:rPr lang="en-US" altLang="en-US" sz="1800" b="1">
                <a:solidFill>
                  <a:schemeClr val="hlink"/>
                </a:solidFill>
              </a:rPr>
            </a:br>
            <a:r>
              <a:rPr lang="en-US" altLang="en-US" sz="1800" b="1">
                <a:solidFill>
                  <a:schemeClr val="hlink"/>
                </a:solidFill>
              </a:rPr>
              <a:t>PIGS, SHEEP</a:t>
            </a:r>
            <a:r>
              <a:rPr lang="en-US" altLang="en-US" sz="1800"/>
              <a:t>, and </a:t>
            </a:r>
            <a:r>
              <a:rPr lang="en-US" altLang="en-US" sz="1800" b="1">
                <a:solidFill>
                  <a:schemeClr val="hlink"/>
                </a:solidFill>
              </a:rPr>
              <a:t>GOATS</a:t>
            </a:r>
            <a:r>
              <a:rPr lang="en-US" altLang="en-US" sz="1800"/>
              <a:t> (for milk and meat).  </a:t>
            </a:r>
            <a:br>
              <a:rPr lang="en-US" altLang="en-US" sz="1800"/>
            </a:br>
            <a:r>
              <a:rPr lang="en-US" altLang="en-US" sz="1800"/>
              <a:t>They would only eat the meat of animals who had </a:t>
            </a:r>
            <a:br>
              <a:rPr lang="en-US" altLang="en-US" sz="1800"/>
            </a:br>
            <a:r>
              <a:rPr lang="en-US" altLang="en-US" sz="1800"/>
              <a:t>been </a:t>
            </a:r>
            <a:r>
              <a:rPr lang="en-US" altLang="en-US" sz="1800" i="1"/>
              <a:t>sacrificed</a:t>
            </a:r>
            <a:r>
              <a:rPr lang="en-US" altLang="en-US" sz="1800"/>
              <a:t> in the name of a god.  </a:t>
            </a:r>
            <a:br>
              <a:rPr lang="en-US" altLang="en-US" sz="1800"/>
            </a:br>
            <a:r>
              <a:rPr lang="en-US" altLang="en-US" sz="1800"/>
              <a:t/>
            </a:r>
            <a:br>
              <a:rPr lang="en-US" altLang="en-US" sz="1800"/>
            </a:br>
            <a:r>
              <a:rPr lang="en-US" altLang="en-US" sz="1800"/>
              <a:t>Generally, they did not eat a lot of meat, but instead depended </a:t>
            </a:r>
            <a:br>
              <a:rPr lang="en-US" altLang="en-US" sz="1800"/>
            </a:br>
            <a:r>
              <a:rPr lang="en-US" altLang="en-US" sz="1800"/>
              <a:t>upon </a:t>
            </a:r>
            <a:r>
              <a:rPr lang="en-US" altLang="en-US" sz="1800" b="1">
                <a:solidFill>
                  <a:schemeClr val="hlink"/>
                </a:solidFill>
              </a:rPr>
              <a:t>FISH</a:t>
            </a:r>
            <a:r>
              <a:rPr lang="en-US" altLang="en-US" sz="1800"/>
              <a:t> and </a:t>
            </a:r>
            <a:r>
              <a:rPr lang="en-US" altLang="en-US" sz="1800" b="1">
                <a:solidFill>
                  <a:schemeClr val="hlink"/>
                </a:solidFill>
              </a:rPr>
              <a:t>LEGUMES </a:t>
            </a:r>
            <a:r>
              <a:rPr lang="en-US" altLang="en-US" sz="1800">
                <a:solidFill>
                  <a:schemeClr val="tx1"/>
                </a:solidFill>
              </a:rPr>
              <a:t>(beans, chickpeas, and lentils)</a:t>
            </a:r>
            <a:r>
              <a:rPr lang="en-US" altLang="en-US" sz="1800"/>
              <a:t> for protein. </a:t>
            </a:r>
          </a:p>
        </p:txBody>
      </p:sp>
      <p:pic>
        <p:nvPicPr>
          <p:cNvPr id="73732" name="Picture 4" descr="oliv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2850" y="220663"/>
            <a:ext cx="1855788" cy="1879600"/>
          </a:xfrm>
          <a:prstGeom prst="rect">
            <a:avLst/>
          </a:prstGeom>
          <a:noFill/>
          <a:extLst>
            <a:ext uri="{909E8E84-426E-40DD-AFC4-6F175D3DCCD1}">
              <a14:hiddenFill xmlns:a14="http://schemas.microsoft.com/office/drawing/2010/main">
                <a:solidFill>
                  <a:srgbClr val="FFFFFF"/>
                </a:solidFill>
              </a14:hiddenFill>
            </a:ext>
          </a:extLst>
        </p:spPr>
      </p:pic>
      <p:pic>
        <p:nvPicPr>
          <p:cNvPr id="73734" name="Picture 6" descr="fi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275" y="3576638"/>
            <a:ext cx="1857375" cy="186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0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60" name="Picture 4" descr="cereals-grapes-oiliv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8638" y="217488"/>
            <a:ext cx="5497512" cy="3686175"/>
          </a:xfrm>
          <a:prstGeom prst="rect">
            <a:avLst/>
          </a:prstGeom>
          <a:noFill/>
          <a:extLst>
            <a:ext uri="{909E8E84-426E-40DD-AFC4-6F175D3DCCD1}">
              <a14:hiddenFill xmlns:a14="http://schemas.microsoft.com/office/drawing/2010/main">
                <a:solidFill>
                  <a:srgbClr val="FFFFFF"/>
                </a:solidFill>
              </a14:hiddenFill>
            </a:ext>
          </a:extLst>
        </p:spPr>
      </p:pic>
      <p:sp>
        <p:nvSpPr>
          <p:cNvPr id="96261" name="Text Box 5"/>
          <p:cNvSpPr txBox="1">
            <a:spLocks noChangeArrowheads="1"/>
          </p:cNvSpPr>
          <p:nvPr/>
        </p:nvSpPr>
        <p:spPr bwMode="auto">
          <a:xfrm>
            <a:off x="522288" y="3965575"/>
            <a:ext cx="8388350"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a:solidFill>
                  <a:srgbClr val="000000"/>
                </a:solidFill>
              </a:rPr>
              <a:t>The daily diet included </a:t>
            </a:r>
            <a:r>
              <a:rPr lang="en-US" altLang="en-US" b="1">
                <a:solidFill>
                  <a:srgbClr val="009999"/>
                </a:solidFill>
              </a:rPr>
              <a:t>CEREALS</a:t>
            </a:r>
            <a:r>
              <a:rPr lang="en-US" altLang="en-US">
                <a:solidFill>
                  <a:srgbClr val="000000"/>
                </a:solidFill>
              </a:rPr>
              <a:t> (like wheat and barley), </a:t>
            </a:r>
            <a:r>
              <a:rPr lang="en-US" altLang="en-US" b="1">
                <a:solidFill>
                  <a:srgbClr val="009999"/>
                </a:solidFill>
              </a:rPr>
              <a:t>GRAPES</a:t>
            </a:r>
            <a:r>
              <a:rPr lang="en-US" altLang="en-US">
                <a:solidFill>
                  <a:srgbClr val="000000"/>
                </a:solidFill>
              </a:rPr>
              <a:t>, and </a:t>
            </a:r>
            <a:r>
              <a:rPr lang="en-US" altLang="en-US" b="1">
                <a:solidFill>
                  <a:srgbClr val="009999"/>
                </a:solidFill>
              </a:rPr>
              <a:t>OLIVES -- </a:t>
            </a:r>
            <a:r>
              <a:rPr lang="en-US" altLang="en-US">
                <a:solidFill>
                  <a:srgbClr val="000000"/>
                </a:solidFill>
              </a:rPr>
              <a:t>commonly called the </a:t>
            </a:r>
            <a:r>
              <a:rPr lang="en-US" altLang="en-US" b="1">
                <a:solidFill>
                  <a:srgbClr val="009999"/>
                </a:solidFill>
              </a:rPr>
              <a:t>MEDITERRANEAN TRIAD</a:t>
            </a:r>
            <a:r>
              <a:rPr lang="en-US" altLang="en-US">
                <a:solidFill>
                  <a:srgbClr val="000000"/>
                </a:solidFill>
              </a:rPr>
              <a:t>.  </a:t>
            </a:r>
          </a:p>
          <a:p>
            <a:pPr fontAlgn="base">
              <a:spcBef>
                <a:spcPct val="50000"/>
              </a:spcBef>
              <a:spcAft>
                <a:spcPct val="0"/>
              </a:spcAft>
            </a:pPr>
            <a:r>
              <a:rPr lang="en-US" altLang="en-US">
                <a:solidFill>
                  <a:srgbClr val="000000"/>
                </a:solidFill>
              </a:rPr>
              <a:t>The Greeks typically made grapes into </a:t>
            </a:r>
            <a:r>
              <a:rPr lang="en-US" altLang="en-US" b="1">
                <a:solidFill>
                  <a:srgbClr val="009999"/>
                </a:solidFill>
              </a:rPr>
              <a:t>WINE </a:t>
            </a:r>
            <a:r>
              <a:rPr lang="en-US" altLang="en-US">
                <a:solidFill>
                  <a:srgbClr val="000000"/>
                </a:solidFill>
              </a:rPr>
              <a:t>and olives into</a:t>
            </a:r>
            <a:r>
              <a:rPr lang="en-US" altLang="en-US" b="1">
                <a:solidFill>
                  <a:srgbClr val="000000"/>
                </a:solidFill>
              </a:rPr>
              <a:t> </a:t>
            </a:r>
            <a:r>
              <a:rPr lang="en-US" altLang="en-US" b="1">
                <a:solidFill>
                  <a:srgbClr val="009999"/>
                </a:solidFill>
              </a:rPr>
              <a:t>OLIVE OIL</a:t>
            </a:r>
            <a:r>
              <a:rPr lang="en-US" altLang="en-US">
                <a:solidFill>
                  <a:srgbClr val="000000"/>
                </a:solidFill>
              </a:rPr>
              <a:t>, so they would keep without refrigeration.  Grains and cereals were commonly used for </a:t>
            </a:r>
            <a:r>
              <a:rPr lang="en-US" altLang="en-US" b="1">
                <a:solidFill>
                  <a:srgbClr val="009999"/>
                </a:solidFill>
              </a:rPr>
              <a:t>BREAD</a:t>
            </a:r>
            <a:r>
              <a:rPr lang="en-US" altLang="en-US">
                <a:solidFill>
                  <a:srgbClr val="000000"/>
                </a:solidFill>
              </a:rPr>
              <a:t> and </a:t>
            </a:r>
            <a:r>
              <a:rPr lang="en-US" altLang="en-US" b="1">
                <a:solidFill>
                  <a:srgbClr val="009999"/>
                </a:solidFill>
              </a:rPr>
              <a:t>PORRIDGE.</a:t>
            </a:r>
            <a:r>
              <a:rPr lang="en-US" altLang="en-US">
                <a:solidFill>
                  <a:srgbClr val="000000"/>
                </a:solidFill>
              </a:rPr>
              <a:t>  </a:t>
            </a:r>
          </a:p>
          <a:p>
            <a:pPr fontAlgn="base">
              <a:spcBef>
                <a:spcPct val="50000"/>
              </a:spcBef>
              <a:spcAft>
                <a:spcPct val="0"/>
              </a:spcAft>
            </a:pPr>
            <a:r>
              <a:rPr lang="en-US" altLang="en-US">
                <a:solidFill>
                  <a:srgbClr val="000000"/>
                </a:solidFill>
              </a:rPr>
              <a:t>Diets were supplemented with </a:t>
            </a:r>
            <a:r>
              <a:rPr lang="en-US" altLang="en-US" b="1">
                <a:solidFill>
                  <a:srgbClr val="009999"/>
                </a:solidFill>
              </a:rPr>
              <a:t>VEGETABLES</a:t>
            </a:r>
            <a:r>
              <a:rPr lang="en-US" altLang="en-US">
                <a:solidFill>
                  <a:srgbClr val="000000"/>
                </a:solidFill>
              </a:rPr>
              <a:t> and </a:t>
            </a:r>
            <a:r>
              <a:rPr lang="en-US" altLang="en-US" b="1">
                <a:solidFill>
                  <a:srgbClr val="009999"/>
                </a:solidFill>
              </a:rPr>
              <a:t>HERBS</a:t>
            </a:r>
            <a:r>
              <a:rPr lang="en-US" altLang="en-US">
                <a:solidFill>
                  <a:srgbClr val="000000"/>
                </a:solidFill>
              </a:rPr>
              <a:t> from kitchen gardens as  well as </a:t>
            </a:r>
            <a:r>
              <a:rPr lang="en-US" altLang="en-US" b="1">
                <a:solidFill>
                  <a:srgbClr val="009999"/>
                </a:solidFill>
              </a:rPr>
              <a:t>BERRIES, </a:t>
            </a:r>
            <a:r>
              <a:rPr lang="en-US" altLang="en-US">
                <a:solidFill>
                  <a:srgbClr val="000000"/>
                </a:solidFill>
              </a:rPr>
              <a:t>and</a:t>
            </a:r>
            <a:r>
              <a:rPr lang="en-US" altLang="en-US" b="1">
                <a:solidFill>
                  <a:srgbClr val="009999"/>
                </a:solidFill>
              </a:rPr>
              <a:t> MUSHROOMS</a:t>
            </a:r>
            <a:r>
              <a:rPr lang="en-US" altLang="en-US">
                <a:solidFill>
                  <a:srgbClr val="000000"/>
                </a:solidFill>
              </a:rPr>
              <a:t>.  The poor usually ate</a:t>
            </a:r>
            <a:r>
              <a:rPr lang="en-US" altLang="en-US" b="1">
                <a:solidFill>
                  <a:srgbClr val="000000"/>
                </a:solidFill>
              </a:rPr>
              <a:t> </a:t>
            </a:r>
            <a:r>
              <a:rPr lang="en-US" altLang="en-US" b="1">
                <a:solidFill>
                  <a:srgbClr val="009999"/>
                </a:solidFill>
              </a:rPr>
              <a:t>FISH</a:t>
            </a:r>
            <a:r>
              <a:rPr lang="en-US" altLang="en-US">
                <a:solidFill>
                  <a:srgbClr val="000000"/>
                </a:solidFill>
              </a:rPr>
              <a:t>, while oysters, sea urchins, octopus, and eels were considered </a:t>
            </a:r>
            <a:r>
              <a:rPr lang="en-US" altLang="en-US" b="1">
                <a:solidFill>
                  <a:srgbClr val="009999"/>
                </a:solidFill>
              </a:rPr>
              <a:t>DELICACIES</a:t>
            </a:r>
            <a:r>
              <a:rPr lang="en-US" altLang="en-US">
                <a:solidFill>
                  <a:srgbClr val="000000"/>
                </a:solidFill>
              </a:rPr>
              <a:t> and only eaten by the wealthy.</a:t>
            </a:r>
          </a:p>
          <a:p>
            <a:pPr fontAlgn="base">
              <a:spcBef>
                <a:spcPct val="50000"/>
              </a:spcBef>
              <a:spcAft>
                <a:spcPct val="0"/>
              </a:spcAft>
            </a:pPr>
            <a:endParaRPr lang="en-US" altLang="en-US">
              <a:solidFill>
                <a:srgbClr val="000000"/>
              </a:solidFill>
            </a:endParaRPr>
          </a:p>
        </p:txBody>
      </p:sp>
    </p:spTree>
    <p:extLst>
      <p:ext uri="{BB962C8B-B14F-4D97-AF65-F5344CB8AC3E}">
        <p14:creationId xmlns:p14="http://schemas.microsoft.com/office/powerpoint/2010/main" val="217065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4" name="Picture 4" descr="Greek br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413" y="246063"/>
            <a:ext cx="5162550" cy="3467100"/>
          </a:xfrm>
          <a:prstGeom prst="rect">
            <a:avLst/>
          </a:prstGeom>
          <a:noFill/>
          <a:extLst>
            <a:ext uri="{909E8E84-426E-40DD-AFC4-6F175D3DCCD1}">
              <a14:hiddenFill xmlns:a14="http://schemas.microsoft.com/office/drawing/2010/main">
                <a:solidFill>
                  <a:srgbClr val="FFFFFF"/>
                </a:solidFill>
              </a14:hiddenFill>
            </a:ext>
          </a:extLst>
        </p:spPr>
      </p:pic>
      <p:sp>
        <p:nvSpPr>
          <p:cNvPr id="97285" name="Text Box 5"/>
          <p:cNvSpPr txBox="1">
            <a:spLocks noChangeArrowheads="1"/>
          </p:cNvSpPr>
          <p:nvPr/>
        </p:nvSpPr>
        <p:spPr bwMode="auto">
          <a:xfrm>
            <a:off x="333375" y="3903663"/>
            <a:ext cx="8548688" cy="270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b="1">
                <a:solidFill>
                  <a:srgbClr val="009999"/>
                </a:solidFill>
              </a:rPr>
              <a:t>BREAD</a:t>
            </a:r>
            <a:r>
              <a:rPr lang="en-US" altLang="en-US">
                <a:solidFill>
                  <a:srgbClr val="000000"/>
                </a:solidFill>
              </a:rPr>
              <a:t> in ancient Greece was a very important part of the daily diet.  At first all breads were prepared in the embers of a fire.  Eventually the Greeks developed a bread</a:t>
            </a:r>
            <a:r>
              <a:rPr lang="en-US" altLang="en-US" b="1">
                <a:solidFill>
                  <a:srgbClr val="009999"/>
                </a:solidFill>
              </a:rPr>
              <a:t> OVEN</a:t>
            </a:r>
            <a:r>
              <a:rPr lang="en-US" altLang="en-US">
                <a:solidFill>
                  <a:srgbClr val="000000"/>
                </a:solidFill>
              </a:rPr>
              <a:t> that is similar in function to the ovens we use today.  Because they required less wood or charcoal (which was expensive), these ovens made bread </a:t>
            </a:r>
            <a:r>
              <a:rPr lang="en-US" altLang="en-US" b="1">
                <a:solidFill>
                  <a:srgbClr val="009999"/>
                </a:solidFill>
              </a:rPr>
              <a:t>AVAILABLE TO ALMOST EVERYONE</a:t>
            </a:r>
            <a:r>
              <a:rPr lang="en-US" altLang="en-US">
                <a:solidFill>
                  <a:srgbClr val="000000"/>
                </a:solidFill>
              </a:rPr>
              <a:t>.  </a:t>
            </a:r>
          </a:p>
          <a:p>
            <a:pPr fontAlgn="base">
              <a:spcBef>
                <a:spcPct val="50000"/>
              </a:spcBef>
              <a:spcAft>
                <a:spcPct val="0"/>
              </a:spcAft>
            </a:pPr>
            <a:r>
              <a:rPr lang="en-US" altLang="en-US">
                <a:solidFill>
                  <a:srgbClr val="000000"/>
                </a:solidFill>
              </a:rPr>
              <a:t>The most common type of bread in Greece was called </a:t>
            </a:r>
            <a:r>
              <a:rPr lang="en-US" altLang="en-US" b="1" i="1">
                <a:solidFill>
                  <a:srgbClr val="009999"/>
                </a:solidFill>
              </a:rPr>
              <a:t>MAZA</a:t>
            </a:r>
            <a:r>
              <a:rPr lang="en-US" altLang="en-US">
                <a:solidFill>
                  <a:srgbClr val="000000"/>
                </a:solidFill>
              </a:rPr>
              <a:t> which was a flat bread made from barley flour.  Most meals consisted of </a:t>
            </a:r>
            <a:r>
              <a:rPr lang="en-US" altLang="en-US" i="1">
                <a:solidFill>
                  <a:srgbClr val="000000"/>
                </a:solidFill>
              </a:rPr>
              <a:t>maza</a:t>
            </a:r>
            <a:r>
              <a:rPr lang="en-US" altLang="en-US">
                <a:solidFill>
                  <a:srgbClr val="000000"/>
                </a:solidFill>
              </a:rPr>
              <a:t> and some sort of accompaniment to the bread called </a:t>
            </a:r>
            <a:r>
              <a:rPr lang="en-US" altLang="en-US" b="1" i="1">
                <a:solidFill>
                  <a:srgbClr val="009999"/>
                </a:solidFill>
              </a:rPr>
              <a:t>OPSON</a:t>
            </a:r>
            <a:r>
              <a:rPr lang="en-US" altLang="en-US">
                <a:solidFill>
                  <a:srgbClr val="000000"/>
                </a:solidFill>
              </a:rPr>
              <a:t>. This might be vegetables, fish, olives, onions, garlic, fruit, and on a rare occasion, meat. </a:t>
            </a:r>
          </a:p>
        </p:txBody>
      </p:sp>
    </p:spTree>
    <p:extLst>
      <p:ext uri="{BB962C8B-B14F-4D97-AF65-F5344CB8AC3E}">
        <p14:creationId xmlns:p14="http://schemas.microsoft.com/office/powerpoint/2010/main" val="2908316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r>
              <a:rPr lang="en-US" altLang="en-US"/>
              <a:t>Olive Oil</a:t>
            </a:r>
          </a:p>
        </p:txBody>
      </p:sp>
      <p:sp>
        <p:nvSpPr>
          <p:cNvPr id="19459" name="Rectangle 3"/>
          <p:cNvSpPr>
            <a:spLocks noGrp="1" noChangeArrowheads="1"/>
          </p:cNvSpPr>
          <p:nvPr>
            <p:ph type="body" idx="1"/>
          </p:nvPr>
        </p:nvSpPr>
        <p:spPr/>
        <p:txBody>
          <a:bodyPr/>
          <a:lstStyle/>
          <a:p>
            <a:r>
              <a:rPr lang="en-US" altLang="en-US">
                <a:solidFill>
                  <a:schemeClr val="bg1"/>
                </a:solidFill>
              </a:rPr>
              <a:t>Most valuable Greek product was olive oil </a:t>
            </a:r>
          </a:p>
          <a:p>
            <a:r>
              <a:rPr lang="en-US" altLang="en-US">
                <a:solidFill>
                  <a:schemeClr val="bg1"/>
                </a:solidFill>
              </a:rPr>
              <a:t>Good for cooking</a:t>
            </a:r>
          </a:p>
          <a:p>
            <a:r>
              <a:rPr lang="en-US" altLang="en-US">
                <a:solidFill>
                  <a:schemeClr val="bg1"/>
                </a:solidFill>
              </a:rPr>
              <a:t>Good for flavoring food</a:t>
            </a:r>
          </a:p>
          <a:p>
            <a:r>
              <a:rPr lang="en-US" altLang="en-US">
                <a:solidFill>
                  <a:schemeClr val="bg1"/>
                </a:solidFill>
              </a:rPr>
              <a:t>Used for lamp fuel</a:t>
            </a:r>
          </a:p>
          <a:p>
            <a:r>
              <a:rPr lang="en-US" altLang="en-US">
                <a:solidFill>
                  <a:schemeClr val="bg1"/>
                </a:solidFill>
              </a:rPr>
              <a:t>Used for body lotion </a:t>
            </a:r>
          </a:p>
          <a:p>
            <a:r>
              <a:rPr lang="en-US" altLang="en-US">
                <a:solidFill>
                  <a:schemeClr val="bg1"/>
                </a:solidFill>
              </a:rPr>
              <a:t>Greeks sold the Olive Oil to get other  goods that they could not produce</a:t>
            </a:r>
          </a:p>
        </p:txBody>
      </p:sp>
    </p:spTree>
    <p:extLst>
      <p:ext uri="{BB962C8B-B14F-4D97-AF65-F5344CB8AC3E}">
        <p14:creationId xmlns:p14="http://schemas.microsoft.com/office/powerpoint/2010/main" val="360722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99"/>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TotalTime>
  <Words>477</Words>
  <Application>Microsoft Office PowerPoint</Application>
  <PresentationFormat>On-screen Show (4:3)</PresentationFormat>
  <Paragraphs>49</Paragraphs>
  <Slides>10</Slides>
  <Notes>6</Notes>
  <HiddenSlides>0</HiddenSlides>
  <MMClips>0</MMClips>
  <ScaleCrop>false</ScaleCrop>
  <HeadingPairs>
    <vt:vector size="4" baseType="variant">
      <vt:variant>
        <vt:lpstr>Theme</vt:lpstr>
      </vt:variant>
      <vt:variant>
        <vt:i4>9</vt:i4>
      </vt:variant>
      <vt:variant>
        <vt:lpstr>Slide Titles</vt:lpstr>
      </vt:variant>
      <vt:variant>
        <vt:i4>10</vt:i4>
      </vt:variant>
    </vt:vector>
  </HeadingPairs>
  <TitlesOfParts>
    <vt:vector size="19"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PowerPoint Presentation</vt:lpstr>
      <vt:lpstr>PowerPoint Presentation</vt:lpstr>
      <vt:lpstr>Role of bodies of water</vt:lpstr>
      <vt:lpstr>PowerPoint Presentation</vt:lpstr>
      <vt:lpstr>PowerPoint Presentation</vt:lpstr>
      <vt:lpstr> ECONOMIC CONDITIONS were those of a simple,  self-sufficient agricultural system.  CROPS: The Greeks used OLIVES for eating and  to make olive oil, used for cooking and as a lubricant.   They made wine from GRAPES.  The common drink of everyone was a mixture of wine and water.  Even children drank it. Dionysius, the mythological god of the vine, oversaw and blessed everything having to do with growing grapes and making wine.   BARLEY was used to make bread and was a staple  part of the Greek diet.  Demeter was the mythological  goddess of grain.     LIVESTOCK: The ancient Greeks kept CHICKENS, PIGS, SHEEP, and GOATS (for milk and meat).   They would only eat the meat of animals who had  been sacrificed in the name of a god.    Generally, they did not eat a lot of meat, but instead depended  upon FISH and LEGUMES (beans, chickpeas, and lentils) for protein. </vt:lpstr>
      <vt:lpstr>PowerPoint Presentation</vt:lpstr>
      <vt:lpstr>PowerPoint Presentation</vt:lpstr>
      <vt:lpstr>Olive Oil</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dc:creator>
  <cp:lastModifiedBy>Anthony</cp:lastModifiedBy>
  <cp:revision>1</cp:revision>
  <dcterms:created xsi:type="dcterms:W3CDTF">2016-01-21T06:44:57Z</dcterms:created>
  <dcterms:modified xsi:type="dcterms:W3CDTF">2016-01-21T06:52:17Z</dcterms:modified>
</cp:coreProperties>
</file>